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83" r:id="rId4"/>
    <p:sldId id="282" r:id="rId5"/>
    <p:sldId id="258" r:id="rId6"/>
    <p:sldId id="259" r:id="rId7"/>
    <p:sldId id="288" r:id="rId8"/>
    <p:sldId id="287" r:id="rId9"/>
    <p:sldId id="284" r:id="rId10"/>
    <p:sldId id="265" r:id="rId11"/>
    <p:sldId id="285" r:id="rId12"/>
    <p:sldId id="267" r:id="rId13"/>
    <p:sldId id="266" r:id="rId14"/>
    <p:sldId id="289" r:id="rId15"/>
    <p:sldId id="268" r:id="rId16"/>
    <p:sldId id="304" r:id="rId17"/>
    <p:sldId id="269" r:id="rId18"/>
    <p:sldId id="270" r:id="rId19"/>
    <p:sldId id="306" r:id="rId20"/>
    <p:sldId id="305" r:id="rId21"/>
    <p:sldId id="307" r:id="rId22"/>
    <p:sldId id="272" r:id="rId23"/>
    <p:sldId id="274" r:id="rId24"/>
    <p:sldId id="273" r:id="rId25"/>
    <p:sldId id="276" r:id="rId26"/>
    <p:sldId id="275" r:id="rId27"/>
    <p:sldId id="290" r:id="rId28"/>
    <p:sldId id="299" r:id="rId29"/>
    <p:sldId id="277" r:id="rId30"/>
    <p:sldId id="271" r:id="rId31"/>
    <p:sldId id="292" r:id="rId32"/>
    <p:sldId id="293" r:id="rId33"/>
    <p:sldId id="294" r:id="rId34"/>
    <p:sldId id="295" r:id="rId35"/>
    <p:sldId id="296" r:id="rId36"/>
    <p:sldId id="298" r:id="rId37"/>
    <p:sldId id="291" r:id="rId38"/>
    <p:sldId id="300" r:id="rId39"/>
    <p:sldId id="297" r:id="rId40"/>
    <p:sldId id="261" r:id="rId41"/>
    <p:sldId id="279" r:id="rId42"/>
    <p:sldId id="278" r:id="rId43"/>
    <p:sldId id="280" r:id="rId44"/>
    <p:sldId id="303" r:id="rId45"/>
    <p:sldId id="302" r:id="rId46"/>
  </p:sldIdLst>
  <p:sldSz cx="14630400" cy="8229600"/>
  <p:notesSz cx="8229600" cy="14630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30"/>
    <p:restoredTop sz="94610"/>
  </p:normalViewPr>
  <p:slideViewPr>
    <p:cSldViewPr snapToGrid="0" snapToObjects="1">
      <p:cViewPr varScale="1">
        <p:scale>
          <a:sx n="80" d="100"/>
          <a:sy n="80" d="100"/>
        </p:scale>
        <p:origin x="232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605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7A09E-B049-1BEB-3F63-02900C387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41129A-1831-7E5C-DDF1-200BF8787B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FF4DDA-408B-6E91-46B4-172D472AA1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C34F9-6F2D-2A33-D875-34D138C411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84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81321-F13C-B8EB-00A7-5A04331E0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DFCC31-E1E3-2BF6-E008-2180FDCCB6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0C2D96-D212-84A0-82BF-556D99A0CB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29A50-B3CF-276D-8202-776579B861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59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B6F86-A3EF-60DF-D614-7D4B0D10D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6DBA05-0916-78A3-CBCB-2AEB2B535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CAC94E-156D-E6A6-2D38-F76788D67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565CA-565E-652E-4E9F-308CCE7B42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88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A4302-8D5B-9463-E5B1-5D4A9E954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B13C2C-8BE8-8542-48DB-AE639F2091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91E194-FBF9-D4FD-153A-BF7723DD8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82B48-1729-A6A5-CD67-44DE44CD29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69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C6208-E48B-E8DC-4601-CE2611422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9559DD-A65D-526D-7E4F-742C7A1397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24525A-EBA7-D97C-68BA-1DB2818E9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8CA1D-5689-9CF0-C91F-D3581990F7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11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742D0-9A9D-D2FB-C59E-8D9EC8D43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9D4A0F-4884-F20E-FF70-FE48A86768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0CDD2E-06FD-333B-AD77-16676EE363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8F1A0-DF85-928E-619F-E69823D861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888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F795B-2D10-EC38-0C67-3FD2B1060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14F460-898B-9110-EAFE-F4DA5DEB65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2A350D-7DD4-BD65-5AD0-215BA7EAF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9B05C-407C-B9A5-05DB-CA33D2779D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2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EFCE0-0BC4-558E-66A8-1C610AB5D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836A08-5B1A-AFD6-093E-44E2F7CC03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3FB8F5-F5CE-E829-B2F1-560C82243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CA854-EEB6-26E4-F1ED-06508B9C9A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913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D5AE6-17BC-ED75-2206-3B0144C8C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7423A1-3868-D25F-AD25-CD01D0773F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FE02ED-B81C-221C-6F37-2E3B4A9F1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67EF3-649A-BF14-63E7-60EB6F11D0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431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870DB-F0B1-DE60-B2A9-CBA65591F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A30263-52D4-88B4-EE29-4F6935A47D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D6BF53-F7C6-2ECB-DF3C-475CEC8973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6DD6B-E310-3FCB-83C7-C327B78040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656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638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9B107-1747-DADF-3EFB-B3F65302D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7B3D28-1991-BEFE-0AA5-DCB2C5F108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4B1DDE-B2FC-A377-14AC-8DE49DB16A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CA06F-8FC3-51A0-92BA-DA156CE6D3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650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4DA34-3DFA-EC78-72B9-0099211FD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5BBB81-4F08-BCC5-18DA-718603E8D7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71A561-FE04-2C2B-229E-477466D328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D8E06-D6F3-D389-89AB-937E33D8F4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2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7A09E-B049-1BEB-3F63-02900C387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41129A-1831-7E5C-DDF1-200BF8787B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FF4DDA-408B-6E91-46B4-172D472AA1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C34F9-6F2D-2A33-D875-34D138C411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49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19A05-C204-BBB1-38B6-304F6E2F4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B71291-F09B-9668-B437-E199B8BC1C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F250BA-4198-8D86-A77D-E5307A93BA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C9618-CF1E-EDDF-4C75-5065FF2020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36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NEM1APFzX04?feature=oembed" TargetMode="Externa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6xWNe9MVIuU?feature=oembed" TargetMode="Externa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28q1aABaXps?feature=oembed" TargetMode="Externa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rN58BWIUXTs?feature=oembed" TargetMode="Externa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qNaSiB6lqjo?feature=oembed" TargetMode="Externa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3OJW_xiY40Y?feature=oembed" TargetMode="Externa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e_LLjNKB1q8?feature=oembed" TargetMode="Externa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5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 descr="Vista de cidade com prédios e árvores&#10;&#10;Descrição gerada automaticamente">
            <a:extLst>
              <a:ext uri="{FF2B5EF4-FFF2-40B4-BE49-F238E27FC236}">
                <a16:creationId xmlns:a16="http://schemas.microsoft.com/office/drawing/2014/main" id="{AA855BEA-E250-3FD9-EC1A-967B83FEEC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35004" b="8746"/>
          <a:stretch/>
        </p:blipFill>
        <p:spPr>
          <a:xfrm>
            <a:off x="20" y="1"/>
            <a:ext cx="14630380" cy="822959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828800" y="1346834"/>
            <a:ext cx="10972800" cy="34806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spc="-185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Cidades Inteligentes: </a:t>
            </a: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spc="-185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Construção do Futuro</a:t>
            </a:r>
            <a:endParaRPr lang="en-US" sz="60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 3"/>
          <p:cNvSpPr/>
          <p:nvPr/>
        </p:nvSpPr>
        <p:spPr>
          <a:xfrm>
            <a:off x="1828800" y="4991284"/>
            <a:ext cx="10972800" cy="1318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b="1" spc="-36">
                <a:solidFill>
                  <a:srgbClr val="FFFFFF"/>
                </a:solidFill>
              </a:rPr>
              <a:t>por Sadi Gioda</a:t>
            </a: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6731675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883" y="4991282"/>
            <a:ext cx="347663" cy="347663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203049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Barcelona: Cidade Inteligente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788212"/>
            <a:ext cx="3664863" cy="2410897"/>
          </a:xfrm>
          <a:prstGeom prst="roundRect">
            <a:avLst>
              <a:gd name="adj" fmla="val 395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28224" y="40226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Sensores IoT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4513064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Uso extensivo para otimização de serviços públicos como iluminação e gerenciamento de resíduos.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788212"/>
            <a:ext cx="3664863" cy="2410897"/>
          </a:xfrm>
          <a:prstGeom prst="roundRect">
            <a:avLst>
              <a:gd name="adj" fmla="val 395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4919901" y="4022646"/>
            <a:ext cx="28908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Mobilidade Inteligente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4513064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Sistema de transporte público integrado com bilhetagem eletrônica e bicicletas compartilhadas.</a:t>
            </a:r>
            <a:endParaRPr lang="en-US" sz="1750" dirty="0"/>
          </a:p>
        </p:txBody>
      </p:sp>
      <p:pic>
        <p:nvPicPr>
          <p:cNvPr id="11" name="Imagem 10" descr="Imagem de jogo de vídeo game&#10;&#10;Descrição gerada automaticamente com confiança média">
            <a:extLst>
              <a:ext uri="{FF2B5EF4-FFF2-40B4-BE49-F238E27FC236}">
                <a16:creationId xmlns:a16="http://schemas.microsoft.com/office/drawing/2014/main" id="{5644739B-2328-94CC-92C6-FC3089FEA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211" y="863600"/>
            <a:ext cx="6502400" cy="6502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1503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Exemplos Globais: Cingapura e Amsterdã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972758"/>
            <a:ext cx="7556421" cy="2041684"/>
          </a:xfrm>
          <a:prstGeom prst="roundRect">
            <a:avLst>
              <a:gd name="adj" fmla="val 466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801410" y="3980378"/>
            <a:ext cx="7540347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1029057" y="4124087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Cingapura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3546038" y="4124087"/>
            <a:ext cx="20519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Planejamento urbano inteligente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059210" y="4124087"/>
            <a:ext cx="2055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Gestão de tráfego avançada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801410" y="4993600"/>
            <a:ext cx="7540347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1029057" y="5137309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Amsterdã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3546038" y="5137309"/>
            <a:ext cx="20519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Inovação comunitária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6059210" y="5137309"/>
            <a:ext cx="2055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Iniciativas de economia circular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4157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Amsterdã: Inovação Comunitária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415444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6466999" y="4239458"/>
            <a:ext cx="1365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4154448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Plataformas Participativas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4999196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Incentivo aos cidadãos para contribuir com ideias para melhorar a cidade.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867" y="415444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10324981" y="4239458"/>
            <a:ext cx="20407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08983" y="4154448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Gestão Inteligente de Água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08983" y="4999196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Sistemas avançados para controle de inundações e gestão de águas pluviais.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1495" y="1369159"/>
            <a:ext cx="1153120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Cingapura</a:t>
            </a: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:</a:t>
            </a:r>
          </a:p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Planejamento</a:t>
            </a: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</a:p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Urbano Inteligente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Uso de Dados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3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Planejamento do desenvolvimento urbano e infraestrutura de transporte baseado em dados.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7973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Sustentabilidade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6378477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Programas de habitação verde e eficiência energética em edifícios.</a:t>
            </a:r>
            <a:endParaRPr lang="en-US" sz="1750" dirty="0"/>
          </a:p>
        </p:txBody>
      </p:sp>
      <p:pic>
        <p:nvPicPr>
          <p:cNvPr id="8" name="Imagem 7" descr="Vista aérea de uma cidade&#10;&#10;Descrição gerada automaticamente">
            <a:extLst>
              <a:ext uri="{FF2B5EF4-FFF2-40B4-BE49-F238E27FC236}">
                <a16:creationId xmlns:a16="http://schemas.microsoft.com/office/drawing/2014/main" id="{84940C58-6ADE-99EB-6FA7-E5D6EC5C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393" y="-422434"/>
            <a:ext cx="8839200" cy="8839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D8601-61C7-FC44-E444-DE536B6E8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ídia Online 2" descr="Cidade Inteligente Episódio 2 (Songdo)">
            <a:hlinkClick r:id="" action="ppaction://media"/>
            <a:extLst>
              <a:ext uri="{FF2B5EF4-FFF2-40B4-BE49-F238E27FC236}">
                <a16:creationId xmlns:a16="http://schemas.microsoft.com/office/drawing/2014/main" id="{24774A1B-DE1E-BB33-C0B7-5EBA882B78B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8288"/>
            <a:ext cx="14598032" cy="824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4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20347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Songdo: Cidade Planejada do Futuro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792498"/>
            <a:ext cx="3664863" cy="2402324"/>
          </a:xfrm>
          <a:prstGeom prst="roundRect">
            <a:avLst>
              <a:gd name="adj" fmla="val 3966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6514624" y="4026932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Desenvolvimento Integrado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4871680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Construída do zero com tecnologias inteligentes em todas as infraestruturas.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3792498"/>
            <a:ext cx="3664863" cy="2402324"/>
          </a:xfrm>
          <a:prstGeom prst="roundRect">
            <a:avLst>
              <a:gd name="adj" fmla="val 3966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406301" y="40269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Conectividade Total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301" y="4517350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Redes de comunicação de alta velocidade em toda a cidade.</a:t>
            </a:r>
            <a:endParaRPr lang="en-US" sz="1750" dirty="0"/>
          </a:p>
        </p:txBody>
      </p:sp>
      <p:pic>
        <p:nvPicPr>
          <p:cNvPr id="11" name="Imagem 10" descr="Vista aérea de cidade com prédios altos ao fundo&#10;&#10;Descrição gerada automaticamente">
            <a:extLst>
              <a:ext uri="{FF2B5EF4-FFF2-40B4-BE49-F238E27FC236}">
                <a16:creationId xmlns:a16="http://schemas.microsoft.com/office/drawing/2014/main" id="{1CB2E51A-863D-250E-6F92-1EB7ACADB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9024" y="775732"/>
            <a:ext cx="6587594" cy="658759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F61D7-C44A-644C-5D3A-28D9EAC39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ídia Online 19" descr="Reach Out and Plug into Smart City Opportunities in Denmark">
            <a:hlinkClick r:id="" action="ppaction://media"/>
            <a:extLst>
              <a:ext uri="{FF2B5EF4-FFF2-40B4-BE49-F238E27FC236}">
                <a16:creationId xmlns:a16="http://schemas.microsoft.com/office/drawing/2014/main" id="{22E28FBF-E15E-D515-E61D-C59A8666F16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8288"/>
            <a:ext cx="14630400" cy="826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4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4870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Copenhague: Sustentabilidade Avançada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605111" y="2806422"/>
            <a:ext cx="30480" cy="4374475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6845022" y="3301484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6365200" y="306157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6552009" y="3146584"/>
            <a:ext cx="1365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7867888" y="30332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Meta Carbono Neutro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867888" y="3523655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Objetivo de se tornar neutra em carbono até 2025.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845022" y="4835247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6365200" y="459533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6518315" y="4680347"/>
            <a:ext cx="20407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7867888" y="4566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Energia Limpa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7867888" y="5057418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Implementação de políticas de energia limpa.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6845022" y="6369010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3"/>
          <p:cNvSpPr/>
          <p:nvPr/>
        </p:nvSpPr>
        <p:spPr>
          <a:xfrm>
            <a:off x="6365200" y="612909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7" name="Text 14"/>
          <p:cNvSpPr/>
          <p:nvPr/>
        </p:nvSpPr>
        <p:spPr>
          <a:xfrm>
            <a:off x="6515576" y="6214110"/>
            <a:ext cx="20943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7867888" y="6100763"/>
            <a:ext cx="30494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Transporte Sustentável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7867888" y="6591181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Foco em infraestrutura robusta para ciclistas.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ídia Online 8" descr="Sidewalk, Smart City Toronto, Waterfront Toronto - The Port Lands Google Sidewalk Labs at Quayside">
            <a:hlinkClick r:id="" action="ppaction://media"/>
            <a:extLst>
              <a:ext uri="{FF2B5EF4-FFF2-40B4-BE49-F238E27FC236}">
                <a16:creationId xmlns:a16="http://schemas.microsoft.com/office/drawing/2014/main" id="{18180858-0F26-D95B-97B8-669A713C911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8288"/>
            <a:ext cx="14598032" cy="8247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7E9D7-034E-8681-E612-8E2BF353A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594C9CEF-78F7-8BF0-C696-54ABC7AB1108}"/>
              </a:ext>
            </a:extLst>
          </p:cNvPr>
          <p:cNvSpPr/>
          <p:nvPr/>
        </p:nvSpPr>
        <p:spPr>
          <a:xfrm>
            <a:off x="793790" y="2721412"/>
            <a:ext cx="677572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Toronto: Projeto Quayside</a:t>
            </a:r>
            <a:endParaRPr lang="en-US" sz="445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D6308BBB-162C-4718-F73A-88298E32B11C}"/>
              </a:ext>
            </a:extLst>
          </p:cNvPr>
          <p:cNvSpPr/>
          <p:nvPr/>
        </p:nvSpPr>
        <p:spPr>
          <a:xfrm>
            <a:off x="793790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Uso de Dados</a:t>
            </a:r>
            <a:endParaRPr lang="en-US" sz="22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7C08DB9A-C47A-60EE-9BC8-D5174F0BB760}"/>
              </a:ext>
            </a:extLst>
          </p:cNvPr>
          <p:cNvSpPr/>
          <p:nvPr/>
        </p:nvSpPr>
        <p:spPr>
          <a:xfrm>
            <a:off x="793790" y="45783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Bairro totalmente conectado com sistemas de coleta de dados para otimização urbana.</a:t>
            </a:r>
            <a:endParaRPr lang="en-US" sz="175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BB8B045F-48D0-5CA5-3781-7FE6B1A3D2AB}"/>
              </a:ext>
            </a:extLst>
          </p:cNvPr>
          <p:cNvSpPr/>
          <p:nvPr/>
        </p:nvSpPr>
        <p:spPr>
          <a:xfrm>
            <a:off x="7599521" y="3997166"/>
            <a:ext cx="314396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Construção Sustentável</a:t>
            </a:r>
            <a:endParaRPr lang="en-US" sz="2200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E5069C55-D99F-EB74-4875-B09C62B6F8AB}"/>
              </a:ext>
            </a:extLst>
          </p:cNvPr>
          <p:cNvSpPr/>
          <p:nvPr/>
        </p:nvSpPr>
        <p:spPr>
          <a:xfrm>
            <a:off x="7599521" y="45783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Edifícios modulares de madeira com foco em eficiência energética.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2409682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109823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Objetivos do Curso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40232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6466999" y="2487335"/>
            <a:ext cx="1365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24023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Introdução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2892743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Apresentar o conceito de cidades inteligentes e sua importância no desenvolvimento urbano moderno.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867" y="240232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10324981" y="2487335"/>
            <a:ext cx="20407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08983" y="2402324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Integração Tecnológica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08983" y="3247073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Demonstrar como a tecnologia pode ser integrada na gestão urbana.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18922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3" name="Text 10"/>
          <p:cNvSpPr/>
          <p:nvPr/>
        </p:nvSpPr>
        <p:spPr>
          <a:xfrm>
            <a:off x="6430566" y="5274231"/>
            <a:ext cx="20943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51892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Sustentabilidade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7306" y="5679638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Promover discussões sobre sustentabilidade e engajamento comunitário.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10171867" y="518922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7" name="Text 14"/>
          <p:cNvSpPr/>
          <p:nvPr/>
        </p:nvSpPr>
        <p:spPr>
          <a:xfrm>
            <a:off x="10317004" y="5274231"/>
            <a:ext cx="219908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10908983" y="51892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Inovação Local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10908983" y="5679638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Inspirar inovações locais e práticas de desenvolvimento econômico sustentável.</a:t>
            </a:r>
            <a:endParaRPr lang="en-US" sz="1750" dirty="0"/>
          </a:p>
        </p:txBody>
      </p:sp>
      <p:pic>
        <p:nvPicPr>
          <p:cNvPr id="24" name="Image 0" descr="preencoded.png">
            <a:extLst>
              <a:ext uri="{FF2B5EF4-FFF2-40B4-BE49-F238E27FC236}">
                <a16:creationId xmlns:a16="http://schemas.microsoft.com/office/drawing/2014/main" id="{E7E6F02B-97A7-6D08-C2A4-1F4F6D8CF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A6043-073F-7F34-2295-095EC4844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43B950D-68BC-A506-4475-8AB2723F1849}"/>
              </a:ext>
            </a:extLst>
          </p:cNvPr>
          <p:cNvSpPr/>
          <p:nvPr/>
        </p:nvSpPr>
        <p:spPr>
          <a:xfrm>
            <a:off x="793790" y="2721412"/>
            <a:ext cx="677572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Toronto: Projeto Quayside</a:t>
            </a:r>
            <a:endParaRPr lang="en-US" sz="445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87F80112-9A36-780C-7FB8-252428968913}"/>
              </a:ext>
            </a:extLst>
          </p:cNvPr>
          <p:cNvSpPr/>
          <p:nvPr/>
        </p:nvSpPr>
        <p:spPr>
          <a:xfrm>
            <a:off x="793790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Uso de Dados</a:t>
            </a:r>
            <a:endParaRPr lang="en-US" sz="22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EAEF5DDB-8488-CAC8-D2CB-3D4BEC858AEB}"/>
              </a:ext>
            </a:extLst>
          </p:cNvPr>
          <p:cNvSpPr/>
          <p:nvPr/>
        </p:nvSpPr>
        <p:spPr>
          <a:xfrm>
            <a:off x="793790" y="45783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Bairro totalmente conectado com sistemas de coleta de dados para otimização urbana.</a:t>
            </a:r>
            <a:endParaRPr lang="en-US" sz="175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58740B0F-A875-C53B-BDB2-5DD24281C7B3}"/>
              </a:ext>
            </a:extLst>
          </p:cNvPr>
          <p:cNvSpPr/>
          <p:nvPr/>
        </p:nvSpPr>
        <p:spPr>
          <a:xfrm>
            <a:off x="7599521" y="3997166"/>
            <a:ext cx="314396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Construção Sustentável</a:t>
            </a:r>
            <a:endParaRPr lang="en-US" sz="2200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1DCAC68F-815F-25DF-0C09-2F18F6C5B215}"/>
              </a:ext>
            </a:extLst>
          </p:cNvPr>
          <p:cNvSpPr/>
          <p:nvPr/>
        </p:nvSpPr>
        <p:spPr>
          <a:xfrm>
            <a:off x="7599521" y="45783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Edifícios modulares de madeira com foco em eficiência energética.</a:t>
            </a:r>
            <a:endParaRPr lang="en-US" sz="1750" dirty="0"/>
          </a:p>
        </p:txBody>
      </p:sp>
      <p:pic>
        <p:nvPicPr>
          <p:cNvPr id="8" name="Imagem 7" descr="Diagrama&#10;&#10;Descrição gerada automaticamente">
            <a:extLst>
              <a:ext uri="{FF2B5EF4-FFF2-40B4-BE49-F238E27FC236}">
                <a16:creationId xmlns:a16="http://schemas.microsoft.com/office/drawing/2014/main" id="{DC41327F-D55E-0423-D782-1AB2F0AD9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3" y="1691344"/>
            <a:ext cx="14600854" cy="649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73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0772B-6046-078E-3A5E-B43472607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ídia Online 6" descr="Meet Sidewalk Toronto: Charlotte and Aaron Talk Sustainability">
            <a:hlinkClick r:id="" action="ppaction://media"/>
            <a:extLst>
              <a:ext uri="{FF2B5EF4-FFF2-40B4-BE49-F238E27FC236}">
                <a16:creationId xmlns:a16="http://schemas.microsoft.com/office/drawing/2014/main" id="{972A6200-802B-E8BB-C0B9-B791BF7DB51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8288"/>
            <a:ext cx="14630400" cy="826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8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1194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São Paulo: Mobilidade Inteligente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969663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6514624" y="4204097"/>
            <a:ext cx="30110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Semáforos Inteligentes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4694515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Implementação para melhorar o fluxo de tráfego e reduzir congestionamentos.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3969663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406301" y="42040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Gestão de Resíduos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301" y="4694515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Uso de tecnologias para otimizar a coleta e a reciclagem de lixo.</a:t>
            </a:r>
            <a:endParaRPr lang="en-US" sz="17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21412"/>
            <a:ext cx="630102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Recife: Hub de Inovação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Porto Digital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3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Um dos maiores parques tecnológicos urbanos do Brasil, promovendo inovação e startups.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997166"/>
            <a:ext cx="28582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Segurança Inteligente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5783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Uso de câmeras e sistemas de análise para melhorar a segurança pública.</a:t>
            </a:r>
            <a:endParaRPr lang="en-US" sz="17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7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1993" y="551617"/>
            <a:ext cx="7740015" cy="1253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00"/>
              </a:lnSpc>
              <a:buNone/>
            </a:pPr>
            <a:r>
              <a:rPr lang="en-US" sz="3900" b="1" kern="0" spc="-118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Curitiba: Transporte Público Inovador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93" y="2106216"/>
            <a:ext cx="501372" cy="50137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01993" y="2808089"/>
            <a:ext cx="2507337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kern="0" spc="-59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Sistema BRT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01993" y="3241715"/>
            <a:ext cx="77400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kern="0" spc="-32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Transporte público eficiente que serve como modelo para outras cidades.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93" y="4164449"/>
            <a:ext cx="501372" cy="50137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01993" y="4866323"/>
            <a:ext cx="2507337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kern="0" spc="-59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Reciclagem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701993" y="5299948"/>
            <a:ext cx="77400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kern="0" spc="-32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Programas de reciclagem em larga escala.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993" y="6222683"/>
            <a:ext cx="501372" cy="50137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01993" y="6924556"/>
            <a:ext cx="2507337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kern="0" spc="-59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Energia Renovável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701993" y="7358182"/>
            <a:ext cx="7740015" cy="320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kern="0" spc="-32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Incentivos para o uso de energia renovável.</a:t>
            </a:r>
            <a:endParaRPr lang="en-US" sz="15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3049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Rio de Janeiro: Centro de Operações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788212"/>
            <a:ext cx="3664863" cy="2410897"/>
          </a:xfrm>
          <a:prstGeom prst="roundRect">
            <a:avLst>
              <a:gd name="adj" fmla="val 395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28224" y="4022646"/>
            <a:ext cx="29846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Gestão em Tempo Real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4513064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Central de controle que utiliza dados em tempo real para gestão urbana.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788212"/>
            <a:ext cx="3664863" cy="2410897"/>
          </a:xfrm>
          <a:prstGeom prst="roundRect">
            <a:avLst>
              <a:gd name="adj" fmla="val 395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4919901" y="40226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Inclusão Digital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4513064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Expansão do acesso à internet e uso de plataformas digitais para engajamento comunitário.</a:t>
            </a:r>
            <a:endParaRPr lang="en-US" sz="17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6012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Florianópolis: Cidade das Startups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97299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980599" y="4058007"/>
            <a:ext cx="1365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3972997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Ecossistema de Inovação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817745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Robusto ecossistema de startups tecnológicas focadas em soluções urbanas.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397299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4838581" y="4058007"/>
            <a:ext cx="20407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3972997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Preservação Ambiental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4817745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Projetos para preservação de áreas verdes e qualidade de vida urbana.</a:t>
            </a:r>
            <a:endParaRPr lang="en-US" sz="17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1FDDB-B87C-572D-522F-D1E5126CE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8356D0A-B318-653F-9E3D-764881417D3B}"/>
              </a:ext>
            </a:extLst>
          </p:cNvPr>
          <p:cNvSpPr/>
          <p:nvPr/>
        </p:nvSpPr>
        <p:spPr>
          <a:xfrm>
            <a:off x="1724232" y="3760410"/>
            <a:ext cx="677572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 a </a:t>
            </a:r>
            <a:r>
              <a:rPr lang="en-US" sz="4450" b="1" kern="0" spc="-134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sua</a:t>
            </a: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CIDADE, quais </a:t>
            </a:r>
            <a:r>
              <a:rPr lang="en-US" sz="4450" b="1" kern="0" spc="-134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Soluções</a:t>
            </a: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, Quais PROBLEMAS?</a:t>
            </a:r>
            <a:endParaRPr lang="en-US" sz="4450" dirty="0"/>
          </a:p>
        </p:txBody>
      </p:sp>
    </p:spTree>
    <p:extLst>
      <p:ext uri="{BB962C8B-B14F-4D97-AF65-F5344CB8AC3E}">
        <p14:creationId xmlns:p14="http://schemas.microsoft.com/office/powerpoint/2010/main" val="3298669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01690-6D72-86C2-75D7-0E145F82E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ídia Online 2" descr="Descubra as 10 Cidades Mais Inteligentes e Sustentáveis do Mundo">
            <a:hlinkClick r:id="" action="ppaction://media"/>
            <a:extLst>
              <a:ext uri="{FF2B5EF4-FFF2-40B4-BE49-F238E27FC236}">
                <a16:creationId xmlns:a16="http://schemas.microsoft.com/office/drawing/2014/main" id="{ABB3170D-8680-756F-7822-6CCB22407C6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8288"/>
            <a:ext cx="14598032" cy="824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4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68561"/>
            <a:ext cx="648152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Desafios Locais no Brasil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1917502"/>
            <a:ext cx="1134070" cy="181451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21443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Desigualdade Social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2634734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Enfrentamento da desigualdade ao implementar tecnologias inteligentes.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732014"/>
            <a:ext cx="1134070" cy="181451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3958828"/>
            <a:ext cx="32025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Infraestrutura Deficiente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444924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Superação de limitações na infraestrutura existente.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546527"/>
            <a:ext cx="1134070" cy="181451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5773341"/>
            <a:ext cx="30859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Adaptação Tecnológica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68022" y="6263759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Integração de soluções inteligentes em contextos urbanos diversos.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87" y="1715720"/>
            <a:ext cx="7556421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en-US" sz="6150" b="1" kern="0" spc="-185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Cidades</a:t>
            </a:r>
            <a:r>
              <a:rPr lang="en-US" sz="6150" b="1" kern="0" spc="-185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6150" b="1" kern="0" spc="-185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Inteligentes</a:t>
            </a:r>
            <a:r>
              <a:rPr lang="en-US" sz="6150" b="1" kern="0" spc="-185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?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6280189" y="3561665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Cidades Inteligentes utilizam tecnologia e inovação para melhorar a qualidade de vida urbana. Elas otimizam recursos, aprimoram serviços públicos e promovem desenvolvimento sustentável.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88" y="527768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Essas cidades combinam infraestrutura conectada, mobilidade inteligente e governança digital para criar ambientes urbanos mais eficientes.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6914555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9" name="Imagem 8" descr="Desenho de uma cidade&#10;&#10;Descrição gerada automaticamente com confiança média">
            <a:extLst>
              <a:ext uri="{FF2B5EF4-FFF2-40B4-BE49-F238E27FC236}">
                <a16:creationId xmlns:a16="http://schemas.microsoft.com/office/drawing/2014/main" id="{37705B31-76CB-311F-395D-A7AFF1CCA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70251" y="0"/>
            <a:ext cx="8229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8825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Desafios das Cidades Inteligentes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30112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980599" y="3386138"/>
            <a:ext cx="1365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3301127"/>
            <a:ext cx="28830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Equilíbrio Tecnológico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3791545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Balancear o uso da tecnologia com as necessidades de sustentabilidade ambiental.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330112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4838581" y="3386138"/>
            <a:ext cx="20407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33011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Impacto Social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3791545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Melhorar a qualidade de vida e promover a inclusão social.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72512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3" name="Text 10"/>
          <p:cNvSpPr/>
          <p:nvPr/>
        </p:nvSpPr>
        <p:spPr>
          <a:xfrm>
            <a:off x="944166" y="5810131"/>
            <a:ext cx="20943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7251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Privacidade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215539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Enfrentar desafios como a privacidade de dados e a gentrificação.</a:t>
            </a:r>
            <a:endParaRPr lang="en-US" sz="175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21430"/>
            <a:ext cx="659332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Infraestrutura Conectada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870371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56641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Sensores Inteligentes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6154579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Monitoram condições ambientais e fluxo de tráfego em tempo real.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704" y="4870371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54704" y="56641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Redes Integradas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254704" y="6154579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Conectam sistemas urbanos para compartilhamento eficiente de dados.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738" y="4870371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738" y="5664160"/>
            <a:ext cx="29140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Iluminação Adaptativa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715738" y="6154579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Ajusta-se automaticamente às condições ambientais, economizando energia.</a:t>
            </a:r>
            <a:endParaRPr lang="en-US" sz="175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536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6991" y="2995017"/>
            <a:ext cx="6774656" cy="6134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3850" b="1" kern="0" spc="-116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Mobilidade Urbana Inteligente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969883" y="3902750"/>
            <a:ext cx="22860" cy="3785354"/>
          </a:xfrm>
          <a:prstGeom prst="roundRect">
            <a:avLst>
              <a:gd name="adj" fmla="val 360644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1179255" y="4332803"/>
            <a:ext cx="686991" cy="22860"/>
          </a:xfrm>
          <a:prstGeom prst="roundRect">
            <a:avLst>
              <a:gd name="adj" fmla="val 360644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760512" y="4123492"/>
            <a:ext cx="441603" cy="441603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922199" y="4197072"/>
            <a:ext cx="118110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kern="0" spc="-7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2060853" y="4098965"/>
            <a:ext cx="2453640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kern="0" spc="-58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Planejamento de Rota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2060853" y="4523423"/>
            <a:ext cx="11882557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Aplicativos otimizam trajetos, reduzindo congestionamentos e tempo de viagem.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1179255" y="5659993"/>
            <a:ext cx="686991" cy="22860"/>
          </a:xfrm>
          <a:prstGeom prst="roundRect">
            <a:avLst>
              <a:gd name="adj" fmla="val 360644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760512" y="5450681"/>
            <a:ext cx="441603" cy="441603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893028" y="5524262"/>
            <a:ext cx="176570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kern="0" spc="-7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2060853" y="5426154"/>
            <a:ext cx="2570797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kern="0" spc="-58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Transporte Multimodal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2060853" y="5850612"/>
            <a:ext cx="11882557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Integração de diversos meios de transporte para viagens eficientes e sustentáveis.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1179255" y="6987183"/>
            <a:ext cx="686991" cy="22860"/>
          </a:xfrm>
          <a:prstGeom prst="roundRect">
            <a:avLst>
              <a:gd name="adj" fmla="val 360644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3"/>
          <p:cNvSpPr/>
          <p:nvPr/>
        </p:nvSpPr>
        <p:spPr>
          <a:xfrm>
            <a:off x="760512" y="6777871"/>
            <a:ext cx="441603" cy="441603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7" name="Text 14"/>
          <p:cNvSpPr/>
          <p:nvPr/>
        </p:nvSpPr>
        <p:spPr>
          <a:xfrm>
            <a:off x="890647" y="6851452"/>
            <a:ext cx="181213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kern="0" spc="-7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2060853" y="6753344"/>
            <a:ext cx="2453640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kern="0" spc="-58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Veículos Elétricos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2060853" y="7177802"/>
            <a:ext cx="11882557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kern="0" spc="-3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Infraestrutura de recarga e incentivos promovem adoção de veículos elétricos.</a:t>
            </a:r>
            <a:endParaRPr lang="en-US" sz="15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39960"/>
            <a:ext cx="72019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Sustentabilidade Ambiental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Energia Renovável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Sistemas solares e eólicos integrados à infraestrutura urbana reduzem emissões de carbono.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Gestão de Resíduos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Coleta inteligente e reciclagem automatizada otimizam o manejo de resíduos urbanos.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Áreas Verdes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Parques inteligentes e jardins verticais melhoram a qualidade do ar e bem-estar.</a:t>
            </a:r>
            <a:endParaRPr lang="en-US" sz="17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06785"/>
            <a:ext cx="1076551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Governança Digital e Participação Cidadã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855726"/>
            <a:ext cx="4196358" cy="2402324"/>
          </a:xfrm>
          <a:prstGeom prst="roundRect">
            <a:avLst>
              <a:gd name="adj" fmla="val 3966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28224" y="5090160"/>
            <a:ext cx="36695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Plataformas de Participação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5580578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Cidadãos contribuem em decisões urbanas através de aplicativos e fóruns online.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4855726"/>
            <a:ext cx="4196358" cy="2402324"/>
          </a:xfrm>
          <a:prstGeom prst="roundRect">
            <a:avLst>
              <a:gd name="adj" fmla="val 3966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5451396" y="5090160"/>
            <a:ext cx="37274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Transparência Administrativa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51396" y="5934908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Dados públicos acessíveis promovem accountability e confiança na gestão municipal.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4855726"/>
            <a:ext cx="4196358" cy="2402324"/>
          </a:xfrm>
          <a:prstGeom prst="roundRect">
            <a:avLst>
              <a:gd name="adj" fmla="val 3966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9874568" y="50901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Serviços Digitais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74568" y="5580578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Processos burocráticos simplificados através de portais online e aplicativos móveis.</a:t>
            </a:r>
            <a:endParaRPr lang="en-US" sz="175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9473" y="953333"/>
            <a:ext cx="7568208" cy="690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b="1" kern="0" spc="-130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Segurança Pública Inteligente</a:t>
            </a:r>
            <a:endParaRPr lang="en-US" sz="4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473" y="1974771"/>
            <a:ext cx="1104424" cy="176712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95128" y="2195632"/>
            <a:ext cx="3298984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kern="0" spc="-65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Monitoramento Avançado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7695128" y="2673191"/>
            <a:ext cx="6162199" cy="70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kern="0" spc="-35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Câmeras inteligentes e sensores detectam atividades suspeitas em tempo real.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473" y="3741896"/>
            <a:ext cx="1104424" cy="176712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95128" y="3962757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kern="0" spc="-65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Análise Preditiva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7695128" y="4440317"/>
            <a:ext cx="6162199" cy="70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kern="0" spc="-35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IA identifica padrões para prever e prevenir incidentes de segurança.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473" y="5509022"/>
            <a:ext cx="1104424" cy="176712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95128" y="5729883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kern="0" spc="-65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Resposta Rápida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7695128" y="6207443"/>
            <a:ext cx="6162199" cy="70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kern="0" spc="-35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Sistemas integrados coordenam respostas eficientes a emergências urbanas.</a:t>
            </a:r>
            <a:endParaRPr lang="en-US" sz="17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9254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Desafios e Perspectivas Futuras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30541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980599" y="3390424"/>
            <a:ext cx="1365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3305413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Privacidade e Segurança de Dados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150162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Equilibrar inovação com proteção de informações pessoais dos cidadãos.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330541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4838581" y="3390424"/>
            <a:ext cx="20407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33054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Inclusão Digital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3795832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Garantir acesso equitativo às tecnologias e benefícios das cidades inteligentes.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72083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3" name="Text 10"/>
          <p:cNvSpPr/>
          <p:nvPr/>
        </p:nvSpPr>
        <p:spPr>
          <a:xfrm>
            <a:off x="944166" y="5805845"/>
            <a:ext cx="20943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720834"/>
            <a:ext cx="30558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Integração de Sistemas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211253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Harmonizar diferentes tecnologias e plataformas para funcionamento coeso.</a:t>
            </a:r>
            <a:endParaRPr lang="en-US" sz="175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C6201-0903-51BB-AE6B-D6D7B35DC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8549035-754B-E141-D9CF-F443A144ED0B}"/>
              </a:ext>
            </a:extLst>
          </p:cNvPr>
          <p:cNvSpPr/>
          <p:nvPr/>
        </p:nvSpPr>
        <p:spPr>
          <a:xfrm>
            <a:off x="1724232" y="3760410"/>
            <a:ext cx="677572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Quais </a:t>
            </a:r>
            <a:r>
              <a:rPr lang="en-US" sz="4450" b="1" kern="0" spc="-134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Projetos</a:t>
            </a: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4450" b="1" kern="0" spc="-134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você</a:t>
            </a: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4450" b="1" kern="0" spc="-134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acredita</a:t>
            </a: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4450" b="1" kern="0" spc="-134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poder</a:t>
            </a: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4450" b="1" kern="0" spc="-134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realizar</a:t>
            </a: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4450" b="1" kern="0" spc="-134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em</a:t>
            </a: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4450" b="1" kern="0" spc="-134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uma</a:t>
            </a: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</a:p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</a:rPr>
              <a:t>CIDADE INTELIGENTE?</a:t>
            </a:r>
            <a:endParaRPr lang="en-US" sz="4450" dirty="0"/>
          </a:p>
        </p:txBody>
      </p:sp>
    </p:spTree>
    <p:extLst>
      <p:ext uri="{BB962C8B-B14F-4D97-AF65-F5344CB8AC3E}">
        <p14:creationId xmlns:p14="http://schemas.microsoft.com/office/powerpoint/2010/main" val="3220497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F821E-7692-0209-DDB0-B8FF6DEF3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ídia Online 4" descr="Ministério da Indústria faz levantamento de novas tecnologias para cidades inteligentes">
            <a:hlinkClick r:id="" action="ppaction://media"/>
            <a:extLst>
              <a:ext uri="{FF2B5EF4-FFF2-40B4-BE49-F238E27FC236}">
                <a16:creationId xmlns:a16="http://schemas.microsoft.com/office/drawing/2014/main" id="{4C44A8BC-FCDB-1FBB-4BB9-999D871FED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8288"/>
            <a:ext cx="14630400" cy="826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7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5367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1049" y="3359468"/>
            <a:ext cx="12467511" cy="688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b="1" kern="0" spc="-130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Tecnologias Emergentes em Cidades Inteligentes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771049" y="4378285"/>
            <a:ext cx="13088303" cy="3248025"/>
          </a:xfrm>
          <a:prstGeom prst="roundRect">
            <a:avLst>
              <a:gd name="adj" fmla="val 284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778669" y="4385905"/>
            <a:ext cx="13073063" cy="63198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998934" y="4525685"/>
            <a:ext cx="6092190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kern="0" spc="-35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Internet das Coisas (IoT)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7539276" y="4525685"/>
            <a:ext cx="6092190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kern="0" spc="-35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Conecta dispositivos urbanos para coleta e troca de dados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778669" y="5017889"/>
            <a:ext cx="13073063" cy="63198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998934" y="5157668"/>
            <a:ext cx="6092190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kern="0" spc="-35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Inteligência Artificial (IA)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7539276" y="5157668"/>
            <a:ext cx="6092190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kern="0" spc="-35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Otimiza serviços e analisa padrões urbanos complexos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778669" y="5649873"/>
            <a:ext cx="13073063" cy="98440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998934" y="5789652"/>
            <a:ext cx="6092190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kern="0" spc="-35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Blockchain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7539276" y="5789652"/>
            <a:ext cx="6092190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kern="0" spc="-35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Garante segurança e transparência em transações municipais</a:t>
            </a:r>
            <a:endParaRPr lang="en-US" sz="1700" dirty="0"/>
          </a:p>
        </p:txBody>
      </p:sp>
      <p:sp>
        <p:nvSpPr>
          <p:cNvPr id="14" name="Shape 11"/>
          <p:cNvSpPr/>
          <p:nvPr/>
        </p:nvSpPr>
        <p:spPr>
          <a:xfrm>
            <a:off x="778669" y="6634282"/>
            <a:ext cx="13073063" cy="98440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998934" y="6774061"/>
            <a:ext cx="6092190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kern="0" spc="-35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5G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7539276" y="6774061"/>
            <a:ext cx="6092190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kern="0" spc="-35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Proporciona conectividade ultra-rápida para aplicações urbanas avançadas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30E33-D54E-2729-CD4B-383958984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50C06656-B620-4F45-D92C-D6F25F3A82DC}"/>
              </a:ext>
            </a:extLst>
          </p:cNvPr>
          <p:cNvSpPr/>
          <p:nvPr/>
        </p:nvSpPr>
        <p:spPr>
          <a:xfrm>
            <a:off x="1146716" y="112633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 que são Cidades Inteligentes?</a:t>
            </a:r>
            <a:endParaRPr lang="en-US" sz="4450" dirty="0"/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FD2CEEDE-14A8-40B4-A394-FF0368425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716" y="2884057"/>
            <a:ext cx="566976" cy="566976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C345B3AC-8CC2-3EDE-7554-2689024B337E}"/>
              </a:ext>
            </a:extLst>
          </p:cNvPr>
          <p:cNvSpPr/>
          <p:nvPr/>
        </p:nvSpPr>
        <p:spPr>
          <a:xfrm>
            <a:off x="1146716" y="36778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Tecnologia</a:t>
            </a:r>
            <a:endParaRPr lang="en-US" sz="2200" dirty="0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09938294-A5E7-36C0-0CFC-7FF21C6C415B}"/>
              </a:ext>
            </a:extLst>
          </p:cNvPr>
          <p:cNvSpPr/>
          <p:nvPr/>
        </p:nvSpPr>
        <p:spPr>
          <a:xfrm>
            <a:off x="1146716" y="4168265"/>
            <a:ext cx="36080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Soluções digitais para desafios urbanos.</a:t>
            </a:r>
            <a:endParaRPr lang="en-US" sz="1750" dirty="0"/>
          </a:p>
        </p:txBody>
      </p:sp>
      <p:pic>
        <p:nvPicPr>
          <p:cNvPr id="7" name="Image 2" descr="preencoded.png">
            <a:extLst>
              <a:ext uri="{FF2B5EF4-FFF2-40B4-BE49-F238E27FC236}">
                <a16:creationId xmlns:a16="http://schemas.microsoft.com/office/drawing/2014/main" id="{4C88816E-3706-AFEE-B7FD-0E93C3098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947" y="2884057"/>
            <a:ext cx="566976" cy="566976"/>
          </a:xfrm>
          <a:prstGeom prst="rect">
            <a:avLst/>
          </a:prstGeom>
        </p:spPr>
      </p:pic>
      <p:sp>
        <p:nvSpPr>
          <p:cNvPr id="8" name="Text 3">
            <a:extLst>
              <a:ext uri="{FF2B5EF4-FFF2-40B4-BE49-F238E27FC236}">
                <a16:creationId xmlns:a16="http://schemas.microsoft.com/office/drawing/2014/main" id="{A5BD6517-8B11-3D05-8C5F-169AA640805E}"/>
              </a:ext>
            </a:extLst>
          </p:cNvPr>
          <p:cNvSpPr/>
          <p:nvPr/>
        </p:nvSpPr>
        <p:spPr>
          <a:xfrm>
            <a:off x="5094947" y="36778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Infraestrutura</a:t>
            </a:r>
            <a:endParaRPr lang="en-US" sz="2200" dirty="0"/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73ABDAA7-0F2A-4B7D-D334-0DE7EC4D01DC}"/>
              </a:ext>
            </a:extLst>
          </p:cNvPr>
          <p:cNvSpPr/>
          <p:nvPr/>
        </p:nvSpPr>
        <p:spPr>
          <a:xfrm>
            <a:off x="5094947" y="4168265"/>
            <a:ext cx="3608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Sistemas conectados para eficiência operacional.</a:t>
            </a:r>
            <a:endParaRPr lang="en-US" sz="1750" dirty="0"/>
          </a:p>
        </p:txBody>
      </p:sp>
      <p:pic>
        <p:nvPicPr>
          <p:cNvPr id="10" name="Image 3" descr="preencoded.png">
            <a:extLst>
              <a:ext uri="{FF2B5EF4-FFF2-40B4-BE49-F238E27FC236}">
                <a16:creationId xmlns:a16="http://schemas.microsoft.com/office/drawing/2014/main" id="{4930A163-F592-AF4F-33D6-2DA2B31C3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716" y="5574512"/>
            <a:ext cx="566976" cy="566976"/>
          </a:xfrm>
          <a:prstGeom prst="rect">
            <a:avLst/>
          </a:prstGeom>
        </p:spPr>
      </p:pic>
      <p:sp>
        <p:nvSpPr>
          <p:cNvPr id="11" name="Text 5">
            <a:extLst>
              <a:ext uri="{FF2B5EF4-FFF2-40B4-BE49-F238E27FC236}">
                <a16:creationId xmlns:a16="http://schemas.microsoft.com/office/drawing/2014/main" id="{F607BE38-AD34-189D-1C8A-A6B01A2E7F48}"/>
              </a:ext>
            </a:extLst>
          </p:cNvPr>
          <p:cNvSpPr/>
          <p:nvPr/>
        </p:nvSpPr>
        <p:spPr>
          <a:xfrm>
            <a:off x="1146716" y="63683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Sustentabilidade</a:t>
            </a:r>
            <a:endParaRPr lang="en-US" sz="2200" dirty="0"/>
          </a:p>
        </p:txBody>
      </p:sp>
      <p:sp>
        <p:nvSpPr>
          <p:cNvPr id="12" name="Text 6">
            <a:extLst>
              <a:ext uri="{FF2B5EF4-FFF2-40B4-BE49-F238E27FC236}">
                <a16:creationId xmlns:a16="http://schemas.microsoft.com/office/drawing/2014/main" id="{B2B6EA49-CECB-77CB-53B6-4D186C1A491B}"/>
              </a:ext>
            </a:extLst>
          </p:cNvPr>
          <p:cNvSpPr/>
          <p:nvPr/>
        </p:nvSpPr>
        <p:spPr>
          <a:xfrm>
            <a:off x="1146716" y="6858720"/>
            <a:ext cx="36080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Uso responsável de recursos naturais.</a:t>
            </a:r>
            <a:endParaRPr lang="en-US" sz="1750" dirty="0"/>
          </a:p>
        </p:txBody>
      </p:sp>
      <p:pic>
        <p:nvPicPr>
          <p:cNvPr id="13" name="Image 4" descr="preencoded.png">
            <a:extLst>
              <a:ext uri="{FF2B5EF4-FFF2-40B4-BE49-F238E27FC236}">
                <a16:creationId xmlns:a16="http://schemas.microsoft.com/office/drawing/2014/main" id="{0EFC3C19-0E7D-0989-5DE4-958BB56C6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4947" y="5574512"/>
            <a:ext cx="566976" cy="566976"/>
          </a:xfrm>
          <a:prstGeom prst="rect">
            <a:avLst/>
          </a:prstGeom>
        </p:spPr>
      </p:pic>
      <p:sp>
        <p:nvSpPr>
          <p:cNvPr id="14" name="Text 7">
            <a:extLst>
              <a:ext uri="{FF2B5EF4-FFF2-40B4-BE49-F238E27FC236}">
                <a16:creationId xmlns:a16="http://schemas.microsoft.com/office/drawing/2014/main" id="{71927C5A-CE62-6081-C644-E7A367A3B45B}"/>
              </a:ext>
            </a:extLst>
          </p:cNvPr>
          <p:cNvSpPr/>
          <p:nvPr/>
        </p:nvSpPr>
        <p:spPr>
          <a:xfrm>
            <a:off x="5094947" y="63683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Participação</a:t>
            </a:r>
            <a:endParaRPr lang="en-US" sz="2200" dirty="0"/>
          </a:p>
        </p:txBody>
      </p:sp>
      <p:sp>
        <p:nvSpPr>
          <p:cNvPr id="15" name="Text 8">
            <a:extLst>
              <a:ext uri="{FF2B5EF4-FFF2-40B4-BE49-F238E27FC236}">
                <a16:creationId xmlns:a16="http://schemas.microsoft.com/office/drawing/2014/main" id="{CC852362-F9E3-2FAF-D660-1BE29F36F675}"/>
              </a:ext>
            </a:extLst>
          </p:cNvPr>
          <p:cNvSpPr/>
          <p:nvPr/>
        </p:nvSpPr>
        <p:spPr>
          <a:xfrm>
            <a:off x="5094947" y="6858720"/>
            <a:ext cx="3608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Engajamento cidadão na tomada de decisões.</a:t>
            </a:r>
            <a:endParaRPr lang="en-US" sz="1750" dirty="0"/>
          </a:p>
        </p:txBody>
      </p:sp>
      <p:pic>
        <p:nvPicPr>
          <p:cNvPr id="18" name="Image 0" descr="preencoded.png">
            <a:extLst>
              <a:ext uri="{FF2B5EF4-FFF2-40B4-BE49-F238E27FC236}">
                <a16:creationId xmlns:a16="http://schemas.microsoft.com/office/drawing/2014/main" id="{ADCB6D18-43E3-725B-BB3A-47369E7B75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892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21430"/>
            <a:ext cx="67871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Engajamento Comunitário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870371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5664160"/>
            <a:ext cx="284666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Papel da Comunidade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6154579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Importância da participação cidadã na construção de cidades inteligentes.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704" y="4870371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54704" y="56641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Plataformas Digitais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254704" y="6154579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Exemplos de plataformas para participação cidadã e feedback.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738" y="4870371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738" y="56641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Atividade Prática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715738" y="6154579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Brainstorming em grupos para desenvolver propostas de engajamento comunitário.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23946349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8580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Futuro das Cidades Inteligentes no Brasil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118711" y="2443520"/>
            <a:ext cx="30480" cy="5100280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1358622" y="2938582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78800" y="269867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065609" y="2783681"/>
            <a:ext cx="1365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381488" y="26703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Curto Prazo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381488" y="3160752"/>
            <a:ext cx="59687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Implementação de projetos piloto em grandes centros urbanos.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358622" y="4835247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878800" y="459533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1031915" y="4680347"/>
            <a:ext cx="20407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381488" y="4566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Médio Prazo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381488" y="5057418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Expansão de soluções inteligentes para cidades médias.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1358622" y="6369010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3"/>
          <p:cNvSpPr/>
          <p:nvPr/>
        </p:nvSpPr>
        <p:spPr>
          <a:xfrm>
            <a:off x="878800" y="612909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7" name="Text 14"/>
          <p:cNvSpPr/>
          <p:nvPr/>
        </p:nvSpPr>
        <p:spPr>
          <a:xfrm>
            <a:off x="1029176" y="6214110"/>
            <a:ext cx="20943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2381488" y="6100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Longo Prazo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2381488" y="6591181"/>
            <a:ext cx="59687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Integração nacional de sistemas inteligentes e sustentáveis.</a:t>
            </a:r>
            <a:endParaRPr lang="en-US" sz="175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9020" y="739378"/>
            <a:ext cx="6480572" cy="650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100" b="1" kern="0" spc="-123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Parcerias Público-Privadas</a:t>
            </a:r>
            <a:endParaRPr lang="en-US" sz="41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20" y="1702713"/>
            <a:ext cx="520660" cy="5206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29020" y="2431613"/>
            <a:ext cx="2603778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kern="0" spc="-62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Governo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729020" y="2881908"/>
            <a:ext cx="7685961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Papel do setor público no desenvolvimento de soluções urbanas.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20" y="3840123"/>
            <a:ext cx="520660" cy="5206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29020" y="4569023"/>
            <a:ext cx="2603778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kern="0" spc="-62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Setor Privado</a:t>
            </a:r>
            <a:endParaRPr lang="en-US" sz="2050" dirty="0"/>
          </a:p>
        </p:txBody>
      </p:sp>
      <p:sp>
        <p:nvSpPr>
          <p:cNvPr id="9" name="Text 4"/>
          <p:cNvSpPr/>
          <p:nvPr/>
        </p:nvSpPr>
        <p:spPr>
          <a:xfrm>
            <a:off x="729020" y="5019318"/>
            <a:ext cx="7685961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Contribuição de empresas para inovações em cidades inteligentes.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20" y="5977533"/>
            <a:ext cx="520660" cy="5206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29020" y="6706433"/>
            <a:ext cx="2603778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kern="0" spc="-62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Academia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729020" y="7156728"/>
            <a:ext cx="7685961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kern="0" spc="-33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Envolvimento de instituições acadêmicas em pesquisas e desenvolvimento.</a:t>
            </a:r>
            <a:endParaRPr lang="en-US" sz="16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8825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Conclusão: O Caminho para Cidades Mais Inteligentes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30112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980599" y="3386138"/>
            <a:ext cx="1365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33011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Inovação Contínua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3791545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Necessidade de adaptação constante às novas tecnologias e desafios urbanos.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330112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4838581" y="3386138"/>
            <a:ext cx="20407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33011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Colaboração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3791545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Importância da parceria entre diferentes setores para o sucesso das iniciativas.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72512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3" name="Text 10"/>
          <p:cNvSpPr/>
          <p:nvPr/>
        </p:nvSpPr>
        <p:spPr>
          <a:xfrm>
            <a:off x="944166" y="5810131"/>
            <a:ext cx="20943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7251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Sustentabilidade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215539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Foco em soluções que promovam o desenvolvimento sustentável e a qualidade de vida.</a:t>
            </a:r>
            <a:endParaRPr lang="en-US" sz="175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54A63-D962-EF81-CC95-9E8720DF1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3A88CF31-3FB9-1F74-7BFA-AE9E12785116}"/>
              </a:ext>
            </a:extLst>
          </p:cNvPr>
          <p:cNvSpPr/>
          <p:nvPr/>
        </p:nvSpPr>
        <p:spPr>
          <a:xfrm>
            <a:off x="1307137" y="3760410"/>
            <a:ext cx="677572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</a:rPr>
              <a:t>Qual o </a:t>
            </a:r>
            <a:r>
              <a:rPr lang="en-US" sz="4450" b="1" kern="0" spc="-134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</a:rPr>
              <a:t>seu</a:t>
            </a: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</a:rPr>
              <a:t> </a:t>
            </a:r>
            <a:r>
              <a:rPr lang="en-US" sz="4450" b="1" kern="0" spc="-134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</a:rPr>
              <a:t>papel</a:t>
            </a: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</a:rPr>
              <a:t> </a:t>
            </a:r>
            <a:r>
              <a:rPr lang="en-US" sz="4450" b="1" kern="0" spc="-134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</a:rPr>
              <a:t>na</a:t>
            </a: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</a:rPr>
              <a:t> </a:t>
            </a:r>
            <a:r>
              <a:rPr lang="en-US" sz="4450" b="1" kern="0" spc="-134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</a:rPr>
              <a:t>Construção</a:t>
            </a: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</a:rPr>
              <a:t> da CIDADE DO FUTURO?</a:t>
            </a:r>
            <a:endParaRPr lang="en-US" sz="4450" dirty="0"/>
          </a:p>
        </p:txBody>
      </p:sp>
    </p:spTree>
    <p:extLst>
      <p:ext uri="{BB962C8B-B14F-4D97-AF65-F5344CB8AC3E}">
        <p14:creationId xmlns:p14="http://schemas.microsoft.com/office/powerpoint/2010/main" val="7587796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9B826-4E0D-831D-2547-8B28814BD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Vista de cidade com prédios e árvores&#10;&#10;Descrição gerada automaticamente">
            <a:extLst>
              <a:ext uri="{FF2B5EF4-FFF2-40B4-BE49-F238E27FC236}">
                <a16:creationId xmlns:a16="http://schemas.microsoft.com/office/drawing/2014/main" id="{4BFE5AC5-44D6-1962-5718-1CF44AA09B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35004" b="8746"/>
          <a:stretch/>
        </p:blipFill>
        <p:spPr>
          <a:xfrm>
            <a:off x="20" y="1"/>
            <a:ext cx="14630380" cy="8229599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7861492A-DF8D-5AA4-A75C-DE1F5B7AD113}"/>
              </a:ext>
            </a:extLst>
          </p:cNvPr>
          <p:cNvSpPr/>
          <p:nvPr/>
        </p:nvSpPr>
        <p:spPr>
          <a:xfrm>
            <a:off x="1828800" y="1346834"/>
            <a:ext cx="10972800" cy="34806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spc="-185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Cidades Inteligentes: </a:t>
            </a: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spc="-185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Construção do Futuro</a:t>
            </a:r>
            <a:endParaRPr lang="en-US" sz="60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CBC6012B-4731-AFC2-F48E-A2B289FF999A}"/>
              </a:ext>
            </a:extLst>
          </p:cNvPr>
          <p:cNvSpPr/>
          <p:nvPr/>
        </p:nvSpPr>
        <p:spPr>
          <a:xfrm>
            <a:off x="1828800" y="4991284"/>
            <a:ext cx="10972800" cy="1318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b="1" spc="-36">
                <a:solidFill>
                  <a:srgbClr val="FFFFFF"/>
                </a:solidFill>
              </a:rPr>
              <a:t>por Sadi Gioda</a:t>
            </a: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BD80E524-F9C3-0802-660F-01C53048272F}"/>
              </a:ext>
            </a:extLst>
          </p:cNvPr>
          <p:cNvSpPr/>
          <p:nvPr/>
        </p:nvSpPr>
        <p:spPr>
          <a:xfrm>
            <a:off x="793790" y="6731675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C71CD67C-B0A7-37F6-A70E-8C47CFF98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883" y="4991282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12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21412"/>
            <a:ext cx="966501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Importância das Cidades Inteligentes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Qualidade de Vida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Redução de congestionamentos e serviços públicos eficientes.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7972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Sustentabilidade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6378417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Gestão inteligente de recursos e redução de emissões.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5491280" y="41743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Economia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91280" y="4755475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Atração de investimentos e talentos inovadores.</a:t>
            </a:r>
            <a:endParaRPr lang="en-US" sz="1750" dirty="0"/>
          </a:p>
        </p:txBody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53951312-E260-7872-19AD-1D225F0E0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5115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Benefícios das Cidades Inteligentes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66402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980599" y="3749040"/>
            <a:ext cx="1365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3664029"/>
            <a:ext cx="291774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Eficiência Operacional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154448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Otimização de recursos através de dados em tempo real.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366402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4838581" y="3749040"/>
            <a:ext cx="20407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3664029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Engajamento Comunitário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4508778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Plataformas digitais para participação cidadã ativa.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72512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3" name="Text 10"/>
          <p:cNvSpPr/>
          <p:nvPr/>
        </p:nvSpPr>
        <p:spPr>
          <a:xfrm>
            <a:off x="944166" y="5810131"/>
            <a:ext cx="20943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725120"/>
            <a:ext cx="30284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Segurança Aprimorada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215539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Sistemas inteligentes para monitoramento e resposta rápida.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D8601-61C7-FC44-E444-DE536B6E8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ídia Online 1" descr="Smart City | As Cidades Inteligentes e a Inovação">
            <a:hlinkClick r:id="" action="ppaction://media"/>
            <a:extLst>
              <a:ext uri="{FF2B5EF4-FFF2-40B4-BE49-F238E27FC236}">
                <a16:creationId xmlns:a16="http://schemas.microsoft.com/office/drawing/2014/main" id="{8BF472CF-81E0-D52E-263F-5098363807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4735" y="0"/>
            <a:ext cx="14565665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2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5B31C-C42A-CEA7-30DC-696859185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C24FAEC-E140-3829-3121-01ED8101DE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5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 descr="Vista de cidade com prédios e árvores&#10;&#10;Descrição gerada automaticamente">
            <a:extLst>
              <a:ext uri="{FF2B5EF4-FFF2-40B4-BE49-F238E27FC236}">
                <a16:creationId xmlns:a16="http://schemas.microsoft.com/office/drawing/2014/main" id="{21D8D332-CDE7-BDAB-4EC4-78D9FD42EC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35004" b="8746"/>
          <a:stretch/>
        </p:blipFill>
        <p:spPr>
          <a:xfrm>
            <a:off x="20" y="1"/>
            <a:ext cx="14630380" cy="8229599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596A0AB5-F1AF-2775-FE58-F1595EB65CCD}"/>
              </a:ext>
            </a:extLst>
          </p:cNvPr>
          <p:cNvSpPr/>
          <p:nvPr/>
        </p:nvSpPr>
        <p:spPr>
          <a:xfrm>
            <a:off x="1828800" y="1346834"/>
            <a:ext cx="10972800" cy="34806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spc="-185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Para </a:t>
            </a:r>
            <a:r>
              <a:rPr lang="en-US" sz="6000" b="1" spc="-185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Você</a:t>
            </a:r>
            <a:r>
              <a:rPr lang="en-US" sz="6000" b="1" spc="-185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o que </a:t>
            </a:r>
            <a:r>
              <a:rPr lang="en-US" sz="6000" b="1" spc="-185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são</a:t>
            </a:r>
            <a:endParaRPr lang="en-US" sz="6000" b="1" spc="-185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spc="-185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Cidades</a:t>
            </a:r>
            <a:r>
              <a:rPr lang="en-US" sz="6000" b="1" spc="-185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INTELIGENTES?</a:t>
            </a:r>
            <a:endParaRPr lang="en-US" sz="6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1DD8372D-E297-5EC6-4272-07C0FD3DABBF}"/>
              </a:ext>
            </a:extLst>
          </p:cNvPr>
          <p:cNvSpPr/>
          <p:nvPr/>
        </p:nvSpPr>
        <p:spPr>
          <a:xfrm>
            <a:off x="793790" y="6731675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193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161889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Exemplos Globais: Barcelona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376613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6514624" y="3611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IoT Urbano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410146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Sensores integrados para gestão eficiente da cidade.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3376613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406301" y="3611047"/>
            <a:ext cx="28908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Mobilidade Inteligente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301" y="410146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Sistema de transporte público conectado e sustentável.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288518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6514624" y="55229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Participação Cidadã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6013371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Plataformas digitais para engajamento da comunidade.</a:t>
            </a:r>
            <a:endParaRPr lang="en-US" sz="1750" dirty="0"/>
          </a:p>
        </p:txBody>
      </p:sp>
      <p:pic>
        <p:nvPicPr>
          <p:cNvPr id="14" name="Imagem 13" descr="Jardim com plantas e pedras&#10;&#10;Descrição gerada automaticamente">
            <a:extLst>
              <a:ext uri="{FF2B5EF4-FFF2-40B4-BE49-F238E27FC236}">
                <a16:creationId xmlns:a16="http://schemas.microsoft.com/office/drawing/2014/main" id="{251EE165-C671-A3AD-1919-35DE0C763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6644" y="863600"/>
            <a:ext cx="6502400" cy="6502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1341</Words>
  <Application>Microsoft Macintosh PowerPoint</Application>
  <PresentationFormat>Personalizar</PresentationFormat>
  <Paragraphs>294</Paragraphs>
  <Slides>45</Slides>
  <Notes>45</Notes>
  <HiddenSlides>0</HiddenSlides>
  <MMClips>7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49" baseType="lpstr">
      <vt:lpstr>Arial</vt:lpstr>
      <vt:lpstr>Inter</vt:lpstr>
      <vt:lpstr>Inter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Sadi Gioda</cp:lastModifiedBy>
  <cp:revision>2</cp:revision>
  <dcterms:created xsi:type="dcterms:W3CDTF">2024-11-11T13:22:55Z</dcterms:created>
  <dcterms:modified xsi:type="dcterms:W3CDTF">2024-11-12T11:55:00Z</dcterms:modified>
</cp:coreProperties>
</file>